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1" r:id="rId2"/>
    <p:sldId id="306" r:id="rId3"/>
    <p:sldId id="257" r:id="rId4"/>
    <p:sldId id="270" r:id="rId5"/>
    <p:sldId id="307" r:id="rId6"/>
    <p:sldId id="308" r:id="rId7"/>
    <p:sldId id="309" r:id="rId8"/>
    <p:sldId id="310" r:id="rId9"/>
    <p:sldId id="269" r:id="rId10"/>
    <p:sldId id="287" r:id="rId11"/>
    <p:sldId id="288" r:id="rId12"/>
    <p:sldId id="273" r:id="rId13"/>
    <p:sldId id="274" r:id="rId14"/>
    <p:sldId id="275" r:id="rId15"/>
    <p:sldId id="276" r:id="rId16"/>
    <p:sldId id="286" r:id="rId17"/>
    <p:sldId id="277" r:id="rId18"/>
    <p:sldId id="278" r:id="rId19"/>
    <p:sldId id="297" r:id="rId20"/>
    <p:sldId id="279" r:id="rId21"/>
    <p:sldId id="298" r:id="rId22"/>
    <p:sldId id="305" r:id="rId23"/>
    <p:sldId id="289" r:id="rId24"/>
    <p:sldId id="291" r:id="rId25"/>
    <p:sldId id="304" r:id="rId26"/>
    <p:sldId id="290" r:id="rId27"/>
    <p:sldId id="282" r:id="rId28"/>
    <p:sldId id="311" r:id="rId29"/>
    <p:sldId id="300" r:id="rId30"/>
    <p:sldId id="292" r:id="rId31"/>
    <p:sldId id="294" r:id="rId32"/>
    <p:sldId id="312" r:id="rId33"/>
    <p:sldId id="301" r:id="rId34"/>
    <p:sldId id="302" r:id="rId35"/>
    <p:sldId id="293" r:id="rId36"/>
    <p:sldId id="280" r:id="rId37"/>
    <p:sldId id="281" r:id="rId38"/>
    <p:sldId id="284" r:id="rId39"/>
    <p:sldId id="303" r:id="rId4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12/05/2016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12/05/2016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12/05/2016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12/05/2016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12/05/2016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12/05/2016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12/05/2016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12/05/2016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12/05/2016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12/05/2016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12/05/2016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F49D355-16BD-4E45-BD9A-5EA878CF7CBD}" type="datetimeFigureOut">
              <a:rPr lang="it-IT" smtClean="0"/>
              <a:pPr/>
              <a:t>12/05/2016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821432"/>
            <a:ext cx="9144000" cy="1311424"/>
          </a:xfrm>
        </p:spPr>
        <p:txBody>
          <a:bodyPr>
            <a:noAutofit/>
          </a:bodyPr>
          <a:lstStyle/>
          <a:p>
            <a:pPr algn="ctr"/>
            <a:r>
              <a:rPr lang="it-IT" sz="3600" b="1" dirty="0" smtClean="0"/>
              <a:t>ISTITUTO </a:t>
            </a:r>
            <a:r>
              <a:rPr lang="it-IT" sz="3600" b="1" dirty="0"/>
              <a:t>COMPRENSIVO «</a:t>
            </a:r>
            <a:r>
              <a:rPr lang="it-IT" sz="3600" b="1" dirty="0" smtClean="0"/>
              <a:t>G. </a:t>
            </a:r>
            <a:r>
              <a:rPr lang="it-IT" sz="3600" b="1" dirty="0"/>
              <a:t>ARCOLEO</a:t>
            </a:r>
            <a:r>
              <a:rPr lang="it-IT" sz="3600" b="1" dirty="0" smtClean="0"/>
              <a:t>»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17636" y="2594521"/>
            <a:ext cx="9144000" cy="374441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sz="3900" b="1" dirty="0" smtClean="0">
                <a:solidFill>
                  <a:srgbClr val="C00000"/>
                </a:solidFill>
              </a:rPr>
              <a:t>PROGETTO CONTINUITÀ</a:t>
            </a:r>
          </a:p>
          <a:p>
            <a:pPr marL="0" indent="0" algn="ctr">
              <a:buNone/>
            </a:pPr>
            <a:r>
              <a:rPr lang="it-IT" sz="3100" b="1" dirty="0" smtClean="0">
                <a:solidFill>
                  <a:srgbClr val="FF0000"/>
                </a:solidFill>
              </a:rPr>
              <a:t>«CONVENZIONE SUI DIRITTI DEL FANCIULLO»</a:t>
            </a:r>
            <a:r>
              <a:rPr lang="it-IT" sz="3100" b="1" dirty="0" smtClean="0"/>
              <a:t/>
            </a:r>
            <a:br>
              <a:rPr lang="it-IT" sz="3100" b="1" dirty="0" smtClean="0"/>
            </a:br>
            <a:r>
              <a:rPr lang="it-IT" sz="3100" b="1" dirty="0" smtClean="0">
                <a:solidFill>
                  <a:srgbClr val="C00000"/>
                </a:solidFill>
              </a:rPr>
              <a:t>SCUOLA PRIMARIA</a:t>
            </a:r>
          </a:p>
          <a:p>
            <a:pPr marL="0" indent="0" algn="ctr">
              <a:buNone/>
            </a:pPr>
            <a:r>
              <a:rPr lang="it-IT" sz="3100" b="1" dirty="0" smtClean="0">
                <a:solidFill>
                  <a:srgbClr val="C00000"/>
                </a:solidFill>
              </a:rPr>
              <a:t>  SCUOLA SECONDARIA DI I° GRADO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it-IT" b="1" dirty="0" smtClean="0"/>
          </a:p>
          <a:p>
            <a:pPr marL="0" indent="0" algn="ctr">
              <a:buNone/>
            </a:pPr>
            <a:r>
              <a:rPr lang="it-IT" b="1" dirty="0" smtClean="0">
                <a:solidFill>
                  <a:srgbClr val="C00000"/>
                </a:solidFill>
              </a:rPr>
              <a:t>Insegnanti: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531631" y="5877271"/>
            <a:ext cx="20227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Alberghina Anna</a:t>
            </a:r>
          </a:p>
          <a:p>
            <a:r>
              <a:rPr lang="it-IT" b="1" dirty="0">
                <a:solidFill>
                  <a:srgbClr val="C00000"/>
                </a:solidFill>
              </a:rPr>
              <a:t>Giuliano Maria</a:t>
            </a:r>
          </a:p>
          <a:p>
            <a:r>
              <a:rPr lang="it-IT" b="1" dirty="0">
                <a:solidFill>
                  <a:srgbClr val="C00000"/>
                </a:solidFill>
              </a:rPr>
              <a:t>Lo Presti </a:t>
            </a:r>
            <a:r>
              <a:rPr lang="it-IT" b="1" dirty="0" smtClean="0">
                <a:solidFill>
                  <a:srgbClr val="C00000"/>
                </a:solidFill>
              </a:rPr>
              <a:t>Lucilla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716016" y="5877271"/>
            <a:ext cx="24288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Navarra Valeria</a:t>
            </a:r>
          </a:p>
          <a:p>
            <a:r>
              <a:rPr lang="it-IT" b="1" dirty="0">
                <a:solidFill>
                  <a:srgbClr val="C00000"/>
                </a:solidFill>
              </a:rPr>
              <a:t>Palazzo Agata</a:t>
            </a:r>
          </a:p>
          <a:p>
            <a:r>
              <a:rPr lang="it-IT" b="1" dirty="0" err="1">
                <a:solidFill>
                  <a:srgbClr val="C00000"/>
                </a:solidFill>
              </a:rPr>
              <a:t>Seminerio</a:t>
            </a:r>
            <a:r>
              <a:rPr lang="it-IT" b="1" dirty="0">
                <a:solidFill>
                  <a:srgbClr val="C00000"/>
                </a:solidFill>
              </a:rPr>
              <a:t> Maristella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3151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dirty="0" smtClean="0">
                <a:latin typeface="Calibri" panose="020F0502020204030204" pitchFamily="34" charset="0"/>
              </a:rPr>
              <a:t/>
            </a:r>
            <a:br>
              <a:rPr lang="it-IT" sz="3600" b="1" dirty="0" smtClean="0">
                <a:latin typeface="Calibri" panose="020F0502020204030204" pitchFamily="34" charset="0"/>
              </a:rPr>
            </a:br>
            <a:r>
              <a:rPr lang="it-IT" sz="4400" b="1" dirty="0" smtClean="0">
                <a:latin typeface="Calibri" panose="020F0502020204030204" pitchFamily="34" charset="0"/>
              </a:rPr>
              <a:t>Dibattito dopo </a:t>
            </a:r>
            <a:r>
              <a:rPr lang="it-IT" sz="4400" b="1" dirty="0">
                <a:latin typeface="Calibri" panose="020F0502020204030204" pitchFamily="34" charset="0"/>
              </a:rPr>
              <a:t>la visione del film «</a:t>
            </a:r>
            <a:r>
              <a:rPr lang="it-IT" sz="4400" b="1" dirty="0" err="1">
                <a:latin typeface="Calibri" panose="020F0502020204030204" pitchFamily="34" charset="0"/>
              </a:rPr>
              <a:t>Iqbal</a:t>
            </a:r>
            <a:r>
              <a:rPr lang="it-IT" sz="4400" b="1" dirty="0">
                <a:latin typeface="Calibri" panose="020F0502020204030204" pitchFamily="34" charset="0"/>
              </a:rPr>
              <a:t>»</a:t>
            </a:r>
            <a:br>
              <a:rPr lang="it-IT" sz="4400" b="1" dirty="0">
                <a:latin typeface="Calibri" panose="020F0502020204030204" pitchFamily="34" charset="0"/>
              </a:rPr>
            </a:br>
            <a:endParaRPr lang="it-IT" sz="4400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F:\IQBAL\Tutto continuità\foto continuità\WP_20160126_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643050"/>
            <a:ext cx="8640960" cy="473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67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dirty="0" smtClean="0">
                <a:latin typeface="Calibri" panose="020F0502020204030204" pitchFamily="34" charset="0"/>
              </a:rPr>
              <a:t/>
            </a:r>
            <a:br>
              <a:rPr lang="it-IT" sz="3600" b="1" dirty="0" smtClean="0">
                <a:latin typeface="Calibri" panose="020F0502020204030204" pitchFamily="34" charset="0"/>
              </a:rPr>
            </a:br>
            <a:r>
              <a:rPr lang="it-IT" sz="4400" b="1" dirty="0" smtClean="0">
                <a:latin typeface="Calibri" panose="020F0502020204030204" pitchFamily="34" charset="0"/>
              </a:rPr>
              <a:t>Ancora dibattito… </a:t>
            </a:r>
            <a:r>
              <a:rPr lang="it-IT" sz="3600" b="1" dirty="0">
                <a:latin typeface="Calibri" panose="020F0502020204030204" pitchFamily="34" charset="0"/>
              </a:rPr>
              <a:t/>
            </a:r>
            <a:br>
              <a:rPr lang="it-IT" sz="3600" b="1" dirty="0">
                <a:latin typeface="Calibri" panose="020F0502020204030204" pitchFamily="34" charset="0"/>
              </a:rPr>
            </a:br>
            <a:endParaRPr lang="it-IT" sz="3600" dirty="0">
              <a:latin typeface="Calibri" panose="020F0502020204030204" pitchFamily="34" charset="0"/>
            </a:endParaRPr>
          </a:p>
        </p:txBody>
      </p:sp>
      <p:pic>
        <p:nvPicPr>
          <p:cNvPr id="2050" name="Picture 2" descr="F:\IQBAL\Tutto continuità\foto continuità\WP_20160126_0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785926"/>
            <a:ext cx="8424936" cy="418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34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/>
            </a:r>
            <a:br>
              <a:rPr lang="it-IT" dirty="0" smtClean="0"/>
            </a:br>
            <a:r>
              <a:rPr lang="it-IT" sz="4400" dirty="0" smtClean="0"/>
              <a:t>Lettura di fiabe </a:t>
            </a:r>
            <a:r>
              <a:rPr lang="it-IT" sz="3600" dirty="0" smtClean="0"/>
              <a:t/>
            </a:r>
            <a:br>
              <a:rPr lang="it-IT" sz="3600" dirty="0" smtClean="0"/>
            </a:br>
            <a:endParaRPr lang="it-IT" sz="3600" dirty="0"/>
          </a:p>
        </p:txBody>
      </p:sp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1988840"/>
            <a:ext cx="5724128" cy="48691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tangolo 4"/>
          <p:cNvSpPr/>
          <p:nvPr/>
        </p:nvSpPr>
        <p:spPr>
          <a:xfrm>
            <a:off x="7020" y="3284984"/>
            <a:ext cx="34198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/>
              <a:t>Fiabe e </a:t>
            </a:r>
            <a:r>
              <a:rPr lang="it-IT" sz="2800" b="1" dirty="0"/>
              <a:t>racconti dal </a:t>
            </a:r>
            <a:r>
              <a:rPr lang="it-IT" sz="2800" b="1" dirty="0" smtClean="0"/>
              <a:t>mondo per </a:t>
            </a:r>
            <a:r>
              <a:rPr lang="it-IT" sz="2800" b="1" dirty="0"/>
              <a:t>i </a:t>
            </a:r>
            <a:r>
              <a:rPr lang="it-IT" sz="2800" b="1" dirty="0" smtClean="0"/>
              <a:t>diritti dell’infanzia e dell’adolescenza</a:t>
            </a:r>
            <a:endParaRPr lang="it-IT" sz="2800" dirty="0"/>
          </a:p>
          <a:p>
            <a:r>
              <a:rPr lang="it-IT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0317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080120"/>
          </a:xfrm>
        </p:spPr>
        <p:txBody>
          <a:bodyPr>
            <a:noAutofit/>
          </a:bodyPr>
          <a:lstStyle/>
          <a:p>
            <a:pPr algn="ctr"/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b="1" dirty="0" smtClean="0">
                <a:latin typeface="Calibri" panose="020F0502020204030204" pitchFamily="34" charset="0"/>
              </a:rPr>
              <a:t>Realizzazione di cartelloni</a:t>
            </a:r>
            <a:r>
              <a:rPr lang="it-IT" sz="3200" dirty="0" smtClean="0">
                <a:latin typeface="Calibri" panose="020F0502020204030204" pitchFamily="34" charset="0"/>
              </a:rPr>
              <a:t/>
            </a:r>
            <a:br>
              <a:rPr lang="it-IT" sz="3200" dirty="0" smtClean="0">
                <a:latin typeface="Calibri" panose="020F0502020204030204" pitchFamily="34" charset="0"/>
              </a:rPr>
            </a:br>
            <a:endParaRPr lang="it-IT" sz="3200" dirty="0">
              <a:latin typeface="Calibri" panose="020F0502020204030204" pitchFamily="34" charset="0"/>
            </a:endParaRPr>
          </a:p>
        </p:txBody>
      </p:sp>
      <p:pic>
        <p:nvPicPr>
          <p:cNvPr id="4" name="Picture 2" descr="C:\Users\admin\AppData\Local\Temp\IMG_20160312_0915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690" y="1928802"/>
            <a:ext cx="7640620" cy="471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287016" y="1285860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</a:rPr>
              <a:t>Illustra il diritto narrato nella fiaba su cartellone</a:t>
            </a:r>
          </a:p>
        </p:txBody>
      </p:sp>
    </p:spTree>
    <p:extLst>
      <p:ext uri="{BB962C8B-B14F-4D97-AF65-F5344CB8AC3E}">
        <p14:creationId xmlns:p14="http://schemas.microsoft.com/office/powerpoint/2010/main" val="204660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792088"/>
          </a:xfrm>
        </p:spPr>
        <p:txBody>
          <a:bodyPr>
            <a:noAutofit/>
          </a:bodyPr>
          <a:lstStyle/>
          <a:p>
            <a:pPr algn="ctr"/>
            <a:r>
              <a:rPr lang="it-IT" sz="3600" b="1" dirty="0" smtClean="0">
                <a:latin typeface="Calibri" panose="020F0502020204030204" pitchFamily="34" charset="0"/>
              </a:rPr>
              <a:t/>
            </a:r>
            <a:br>
              <a:rPr lang="it-IT" sz="3600" b="1" dirty="0" smtClean="0">
                <a:latin typeface="Calibri" panose="020F0502020204030204" pitchFamily="34" charset="0"/>
              </a:rPr>
            </a:br>
            <a:r>
              <a:rPr lang="it-IT" sz="3600" b="1" dirty="0" smtClean="0">
                <a:latin typeface="Calibri" panose="020F0502020204030204" pitchFamily="34" charset="0"/>
              </a:rPr>
              <a:t>Realizzazione </a:t>
            </a:r>
            <a:r>
              <a:rPr lang="it-IT" sz="3600" b="1" dirty="0">
                <a:latin typeface="Calibri" panose="020F0502020204030204" pitchFamily="34" charset="0"/>
              </a:rPr>
              <a:t>di cartelloni</a:t>
            </a:r>
            <a:br>
              <a:rPr lang="it-IT" sz="3600" b="1" dirty="0">
                <a:latin typeface="Calibri" panose="020F0502020204030204" pitchFamily="34" charset="0"/>
              </a:rPr>
            </a:br>
            <a:endParaRPr lang="it-IT" sz="3600" b="1" dirty="0">
              <a:latin typeface="Calibri" panose="020F0502020204030204" pitchFamily="34" charset="0"/>
            </a:endParaRPr>
          </a:p>
        </p:txBody>
      </p:sp>
      <p:pic>
        <p:nvPicPr>
          <p:cNvPr id="4" name="Picture 2" descr="C:\Users\admin\AppData\Local\Temp\IMG_20160312_091448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1071546"/>
            <a:ext cx="7215238" cy="564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22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792088"/>
          </a:xfrm>
        </p:spPr>
        <p:txBody>
          <a:bodyPr>
            <a:noAutofit/>
          </a:bodyPr>
          <a:lstStyle/>
          <a:p>
            <a:pPr algn="ctr"/>
            <a:r>
              <a:rPr lang="it-IT" dirty="0" smtClean="0">
                <a:latin typeface="Calibri" panose="020F0502020204030204" pitchFamily="34" charset="0"/>
              </a:rPr>
              <a:t/>
            </a:r>
            <a:br>
              <a:rPr lang="it-IT" dirty="0" smtClean="0">
                <a:latin typeface="Calibri" panose="020F0502020204030204" pitchFamily="34" charset="0"/>
              </a:rPr>
            </a:br>
            <a:r>
              <a:rPr lang="it-IT" dirty="0" smtClean="0">
                <a:latin typeface="Calibri" panose="020F0502020204030204" pitchFamily="34" charset="0"/>
              </a:rPr>
              <a:t>Realizzazione </a:t>
            </a:r>
            <a:r>
              <a:rPr lang="it-IT" dirty="0">
                <a:latin typeface="Calibri" panose="020F0502020204030204" pitchFamily="34" charset="0"/>
              </a:rPr>
              <a:t>di cartelloni</a:t>
            </a:r>
            <a:br>
              <a:rPr lang="it-IT" dirty="0">
                <a:latin typeface="Calibri" panose="020F0502020204030204" pitchFamily="34" charset="0"/>
              </a:rPr>
            </a:br>
            <a:endParaRPr lang="it-IT" dirty="0"/>
          </a:p>
        </p:txBody>
      </p:sp>
      <p:pic>
        <p:nvPicPr>
          <p:cNvPr id="4" name="Picture 2" descr="C:\Users\admin\AppData\Local\Temp\IMG_20160312_0915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767" y="1142984"/>
            <a:ext cx="8662706" cy="545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10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936104"/>
          </a:xfrm>
        </p:spPr>
        <p:txBody>
          <a:bodyPr>
            <a:noAutofit/>
          </a:bodyPr>
          <a:lstStyle/>
          <a:p>
            <a:pPr algn="ctr"/>
            <a:r>
              <a:rPr lang="it-IT" dirty="0" smtClean="0">
                <a:latin typeface="Calibri" panose="020F0502020204030204" pitchFamily="34" charset="0"/>
              </a:rPr>
              <a:t>I ragazzi della I° A «a favore di obiettivo» durante la 2° fase di lavoro</a:t>
            </a:r>
            <a:endParaRPr lang="it-IT" dirty="0">
              <a:latin typeface="Calibri" panose="020F050202020403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7170" name="Picture 2" descr="C:\Users\admin\AppData\Local\Temp\IMG_20160312_093912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700807"/>
            <a:ext cx="8640960" cy="498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23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720080"/>
          </a:xfrm>
        </p:spPr>
        <p:txBody>
          <a:bodyPr>
            <a:normAutofit/>
          </a:bodyPr>
          <a:lstStyle/>
          <a:p>
            <a:pPr algn="ctr"/>
            <a:r>
              <a:rPr lang="it-IT" dirty="0" smtClean="0">
                <a:latin typeface="Calibri" panose="020F0502020204030204" pitchFamily="34" charset="0"/>
              </a:rPr>
              <a:t>Insieme  si cresce…</a:t>
            </a:r>
            <a:endParaRPr lang="it-IT" dirty="0">
              <a:latin typeface="Calibri" panose="020F0502020204030204" pitchFamily="34" charset="0"/>
            </a:endParaRPr>
          </a:p>
        </p:txBody>
      </p:sp>
      <p:pic>
        <p:nvPicPr>
          <p:cNvPr id="4" name="Picture 2" descr="C:\Users\admin\AppData\Local\Temp\IMG_20160312_0939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35292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98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720080"/>
          </a:xfrm>
        </p:spPr>
        <p:txBody>
          <a:bodyPr>
            <a:normAutofit/>
          </a:bodyPr>
          <a:lstStyle/>
          <a:p>
            <a:pPr algn="ctr"/>
            <a:r>
              <a:rPr lang="it-IT" sz="3200" dirty="0" smtClean="0">
                <a:latin typeface="Calibri" panose="020F0502020204030204" pitchFamily="34" charset="0"/>
              </a:rPr>
              <a:t>Lavoro di gruppo </a:t>
            </a:r>
            <a:endParaRPr lang="it-IT" sz="3200" dirty="0">
              <a:latin typeface="Calibri" panose="020F0502020204030204" pitchFamily="34" charset="0"/>
            </a:endParaRPr>
          </a:p>
        </p:txBody>
      </p:sp>
      <p:pic>
        <p:nvPicPr>
          <p:cNvPr id="4" name="Picture 2" descr="C:\Users\admin\AppData\Local\Temp\IMG_20160312_0939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1268760"/>
            <a:ext cx="8640959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43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2290" name="Picture 2" descr="F:\Progetto continuità 2016\IMG_18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02" y="620688"/>
            <a:ext cx="8532440" cy="603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78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584176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it-IT" b="1" dirty="0" smtClean="0">
                <a:solidFill>
                  <a:srgbClr val="FF0000"/>
                </a:solidFill>
              </a:rPr>
              <a:t/>
            </a:r>
            <a:br>
              <a:rPr lang="it-IT" b="1" dirty="0" smtClean="0">
                <a:solidFill>
                  <a:srgbClr val="FF0000"/>
                </a:solidFill>
              </a:rPr>
            </a:br>
            <a:r>
              <a:rPr lang="it-IT" b="1" dirty="0">
                <a:solidFill>
                  <a:srgbClr val="FF0000"/>
                </a:solidFill>
              </a:rPr>
              <a:t/>
            </a:r>
            <a:br>
              <a:rPr lang="it-IT" b="1" dirty="0">
                <a:solidFill>
                  <a:srgbClr val="FF0000"/>
                </a:solidFill>
              </a:rPr>
            </a:br>
            <a:r>
              <a:rPr lang="it-IT" sz="4400" b="1" dirty="0" smtClean="0">
                <a:solidFill>
                  <a:srgbClr val="FF0000"/>
                </a:solidFill>
              </a:rPr>
              <a:t>Il diritto di essere bambini</a:t>
            </a:r>
            <a:r>
              <a:rPr lang="it-IT" sz="3600" b="1" dirty="0">
                <a:solidFill>
                  <a:srgbClr val="FF0000"/>
                </a:solidFill>
              </a:rPr>
              <a:t/>
            </a:r>
            <a:br>
              <a:rPr lang="it-IT" sz="3600" b="1" dirty="0">
                <a:solidFill>
                  <a:srgbClr val="FF0000"/>
                </a:solidFill>
              </a:rPr>
            </a:br>
            <a:r>
              <a:rPr lang="it-IT" sz="3600" b="1" dirty="0">
                <a:solidFill>
                  <a:srgbClr val="FF0000"/>
                </a:solidFill>
              </a:rPr>
              <a:t/>
            </a:r>
            <a:br>
              <a:rPr lang="it-IT" sz="3600" b="1" dirty="0">
                <a:solidFill>
                  <a:srgbClr val="FF0000"/>
                </a:solidFill>
              </a:rPr>
            </a:br>
            <a:endParaRPr lang="it-IT" sz="3600" dirty="0"/>
          </a:p>
        </p:txBody>
      </p:sp>
      <p:pic>
        <p:nvPicPr>
          <p:cNvPr id="4" name="Picture 2" descr="http://www.ageome.org/wp-content/uploads/2014/03/Icona-diritti-dei-bambin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4219" y="2005608"/>
            <a:ext cx="723556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13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 descr="F:\Progetto continuità 2016\IMG_18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94072"/>
            <a:ext cx="8640960" cy="617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91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008112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>Contenti di «esprimerci»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338" name="Picture 2" descr="F:\Progetto continuità 2016\IMG_18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71296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49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" y="533400"/>
            <a:ext cx="9143999" cy="990600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>
                <a:latin typeface="Calibri" panose="020F0502020204030204" pitchFamily="34" charset="0"/>
              </a:rPr>
              <a:t>Ultima fase di lavoro</a:t>
            </a:r>
            <a:endParaRPr lang="it-IT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628801"/>
            <a:ext cx="9144000" cy="1440160"/>
          </a:xfrm>
        </p:spPr>
        <p:txBody>
          <a:bodyPr/>
          <a:lstStyle/>
          <a:p>
            <a:pPr marL="0" indent="0">
              <a:buNone/>
            </a:pPr>
            <a:r>
              <a:rPr lang="it-IT" sz="2800" dirty="0" smtClean="0"/>
              <a:t>Nell’ultima </a:t>
            </a:r>
            <a:r>
              <a:rPr lang="it-IT" sz="2800" dirty="0"/>
              <a:t>fase di </a:t>
            </a:r>
            <a:r>
              <a:rPr lang="it-IT" sz="2800" dirty="0" smtClean="0"/>
              <a:t>lavoro gli </a:t>
            </a:r>
            <a:r>
              <a:rPr lang="it-IT" sz="2800" dirty="0"/>
              <a:t>alunni di quinta e gli alunni di scuola secondaria di I° grado </a:t>
            </a:r>
            <a:r>
              <a:rPr lang="it-IT" sz="2800" dirty="0" smtClean="0"/>
              <a:t>illustrano, su cartellone, un </a:t>
            </a:r>
            <a:r>
              <a:rPr lang="it-IT" sz="2800" dirty="0"/>
              <a:t>diritto narrato in ciascuna fiaba che hanno letto.</a:t>
            </a:r>
          </a:p>
          <a:p>
            <a:endParaRPr lang="it-IT" dirty="0"/>
          </a:p>
        </p:txBody>
      </p:sp>
      <p:pic>
        <p:nvPicPr>
          <p:cNvPr id="5" name="Picture 2" descr="http://i1.wp.com/www.lastradanelmondo.it/wp-content/uploads/sites/47/2016/01/diritti-infanzia.jpg?fit=1024%2C57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212976"/>
            <a:ext cx="7488832" cy="342900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12012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AppData\Local\Temp\WP_20160415_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60760"/>
            <a:ext cx="8964487" cy="639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1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 descr="F:\Progetto continuità 2016\IMG_199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8670"/>
            <a:ext cx="9144000" cy="639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26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 descr="C:\Users\admin\AppData\Local\Temp\IMG_20160412_1102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8670"/>
            <a:ext cx="9144000" cy="639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10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 descr="F:\Progetto continuità 2016\IMG_198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8670"/>
            <a:ext cx="9144000" cy="639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37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 descr="F:\Progetto continuità 2016\IMG_18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0626"/>
            <a:ext cx="9144000" cy="639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06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AppData\Local\Temp\WP_20160415_0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8" y="460758"/>
            <a:ext cx="8964488" cy="639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63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\AppData\Local\Temp\WP_20160415_0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76672"/>
            <a:ext cx="9041969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78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361137"/>
            <a:ext cx="9144000" cy="706810"/>
          </a:xfrm>
        </p:spPr>
        <p:txBody>
          <a:bodyPr>
            <a:noAutofit/>
          </a:bodyPr>
          <a:lstStyle/>
          <a:p>
            <a:pPr algn="ctr"/>
            <a:r>
              <a:rPr lang="it-IT" b="1" dirty="0" smtClean="0"/>
              <a:t>Storia di </a:t>
            </a:r>
            <a:r>
              <a:rPr lang="it-IT" b="1" dirty="0" err="1" smtClean="0"/>
              <a:t>Iqbal</a:t>
            </a:r>
            <a:endParaRPr lang="it-IT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268760"/>
            <a:ext cx="3096344" cy="2638167"/>
          </a:xfrm>
        </p:spPr>
      </p:pic>
      <p:sp>
        <p:nvSpPr>
          <p:cNvPr id="5" name="CasellaDiTesto 4"/>
          <p:cNvSpPr txBox="1"/>
          <p:nvPr/>
        </p:nvSpPr>
        <p:spPr>
          <a:xfrm>
            <a:off x="3213868" y="1086741"/>
            <a:ext cx="5940152" cy="2941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300" b="1" dirty="0" err="1" smtClean="0">
                <a:solidFill>
                  <a:srgbClr val="C00000"/>
                </a:solidFill>
              </a:rPr>
              <a:t>Iqbal</a:t>
            </a:r>
            <a:r>
              <a:rPr lang="it-IT" sz="2300" dirty="0" smtClean="0"/>
              <a:t> </a:t>
            </a:r>
            <a:r>
              <a:rPr lang="it-IT" sz="2300" dirty="0"/>
              <a:t>è simbolo e speranza per i 250 milioni di bambini al mondo che sono vittime della schiavitù e dello sfruttamento</a:t>
            </a:r>
            <a:r>
              <a:rPr lang="it-IT" sz="2300" dirty="0" smtClean="0"/>
              <a:t>.</a:t>
            </a:r>
            <a:endParaRPr lang="it-IT" sz="2300" dirty="0"/>
          </a:p>
          <a:p>
            <a:r>
              <a:rPr lang="it-IT" sz="2300" dirty="0" err="1" smtClean="0"/>
              <a:t>Iqbal</a:t>
            </a:r>
            <a:r>
              <a:rPr lang="it-IT" sz="2300" dirty="0" smtClean="0"/>
              <a:t> ha lottato perché fosse riconosciuto Il suo diritto a….</a:t>
            </a:r>
          </a:p>
          <a:p>
            <a:r>
              <a:rPr lang="it-IT" sz="2300" dirty="0" smtClean="0"/>
              <a:t>Il diritto a….</a:t>
            </a:r>
          </a:p>
          <a:p>
            <a:pPr>
              <a:lnSpc>
                <a:spcPts val="2880"/>
              </a:lnSpc>
            </a:pPr>
            <a:r>
              <a:rPr lang="it-IT" sz="2300" dirty="0" smtClean="0"/>
              <a:t>Il diritto a….</a:t>
            </a:r>
          </a:p>
          <a:p>
            <a:r>
              <a:rPr lang="it-IT" sz="2300" dirty="0" smtClean="0"/>
              <a:t>A costo della sua VITA!!</a:t>
            </a:r>
            <a:endParaRPr lang="it-IT" sz="23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42844" y="4135720"/>
            <a:ext cx="6041100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300" b="1" dirty="0">
                <a:solidFill>
                  <a:srgbClr val="C00000"/>
                </a:solidFill>
              </a:rPr>
              <a:t>Che cos’è un diritto</a:t>
            </a:r>
            <a:r>
              <a:rPr lang="it-IT" sz="2300" b="1" dirty="0" smtClean="0">
                <a:solidFill>
                  <a:srgbClr val="C00000"/>
                </a:solidFill>
              </a:rPr>
              <a:t>?</a:t>
            </a:r>
            <a:endParaRPr lang="it-IT" sz="2300" dirty="0">
              <a:solidFill>
                <a:srgbClr val="C00000"/>
              </a:solidFill>
            </a:endParaRPr>
          </a:p>
          <a:p>
            <a:r>
              <a:rPr lang="it-IT" sz="2300" u="sng" dirty="0" smtClean="0">
                <a:solidFill>
                  <a:srgbClr val="C00000"/>
                </a:solidFill>
              </a:rPr>
              <a:t>Un </a:t>
            </a:r>
            <a:r>
              <a:rPr lang="it-IT" sz="2300" u="sng" dirty="0">
                <a:solidFill>
                  <a:srgbClr val="C00000"/>
                </a:solidFill>
              </a:rPr>
              <a:t>diritto </a:t>
            </a:r>
            <a:r>
              <a:rPr lang="it-IT" sz="2300" dirty="0"/>
              <a:t>stabilisce quello </a:t>
            </a:r>
            <a:r>
              <a:rPr lang="it-IT" sz="2300" dirty="0" smtClean="0"/>
              <a:t>puoi fare </a:t>
            </a:r>
            <a:r>
              <a:rPr lang="it-IT" sz="2300" dirty="0"/>
              <a:t>e quello che </a:t>
            </a:r>
            <a:r>
              <a:rPr lang="it-IT" sz="2300" dirty="0" smtClean="0"/>
              <a:t>puoi non fare; indica, inoltre, quello che deve fare chi </a:t>
            </a:r>
            <a:r>
              <a:rPr lang="it-IT" sz="2300" dirty="0"/>
              <a:t>si occupa di te per </a:t>
            </a:r>
            <a:r>
              <a:rPr lang="it-IT" sz="2300" dirty="0" smtClean="0"/>
              <a:t>proteggerti e farti stare bene. </a:t>
            </a:r>
            <a:r>
              <a:rPr lang="it-IT" sz="2300" dirty="0"/>
              <a:t>Anche tu hai delle responsabilità nei confronti degli </a:t>
            </a:r>
            <a:r>
              <a:rPr lang="it-IT" sz="2300" dirty="0" smtClean="0"/>
              <a:t>altri </a:t>
            </a:r>
            <a:r>
              <a:rPr lang="it-IT" sz="2300" dirty="0"/>
              <a:t>per assicurare il rispetto dei loro diritti.</a:t>
            </a:r>
          </a:p>
        </p:txBody>
      </p:sp>
      <p:pic>
        <p:nvPicPr>
          <p:cNvPr id="1028" name="Picture 4" descr="http://www.gomitolando.it/images/iqbal_220p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3944" y="4116927"/>
            <a:ext cx="2876836" cy="267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7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 descr="F:\Progetto continuità 2016\IMG_199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5102"/>
            <a:ext cx="9144000" cy="639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16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AppData\Local\Temp\WP_20160415_0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714356"/>
            <a:ext cx="7358114" cy="578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34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AppData\Local\Temp\WP_20160415_0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638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79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AppData\Local\Temp\WP_20160415_0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714356"/>
            <a:ext cx="7557567" cy="585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37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AppData\Local\Temp\WP_20160415_0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01" y="461315"/>
            <a:ext cx="9055776" cy="63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69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 descr="F:\Progetto continuità 2016\IMG_199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8670"/>
            <a:ext cx="9144000" cy="639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5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 descr="F:\Progetto continuità 2016\IMG_18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785794"/>
            <a:ext cx="8215338" cy="53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07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 descr="F:\Progetto continuità 2016\IMG_18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928670"/>
            <a:ext cx="8286776" cy="526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84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AppData\Local\Temp\WP_20160415_0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785794"/>
            <a:ext cx="8013403" cy="571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92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91344"/>
          </a:xfrm>
        </p:spPr>
        <p:txBody>
          <a:bodyPr>
            <a:normAutofit/>
          </a:bodyPr>
          <a:lstStyle/>
          <a:p>
            <a:pPr algn="ctr"/>
            <a:endParaRPr lang="it-IT" sz="3200" dirty="0">
              <a:latin typeface="Calibri" panose="020F050202020403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marL="0" indent="0">
              <a:buNone/>
            </a:pP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www.cittadellaluna.it/immagini/articoli/diritti-infanzia-generica_609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59257"/>
            <a:ext cx="9073008" cy="639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51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it-IT" b="1" dirty="0" smtClean="0"/>
              <a:t>Conversazioni guidate sui diritti</a:t>
            </a:r>
            <a:endParaRPr lang="it-IT" b="1" dirty="0"/>
          </a:p>
        </p:txBody>
      </p:sp>
      <p:pic>
        <p:nvPicPr>
          <p:cNvPr id="4" name="Picture 2" descr="http://images.slideplayer.it/3/961382/slides/slide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58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119336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 smtClean="0"/>
              <a:t>Convenzione Internazionale dei diritti dell’infanzia e dell’adolescenza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1757362"/>
          </a:xfrm>
        </p:spPr>
        <p:txBody>
          <a:bodyPr/>
          <a:lstStyle/>
          <a:p>
            <a:pPr marL="0" indent="0">
              <a:buNone/>
            </a:pPr>
            <a:r>
              <a:rPr lang="it-IT" sz="2600" dirty="0" smtClean="0"/>
              <a:t>Una </a:t>
            </a:r>
            <a:r>
              <a:rPr lang="it-IT" sz="2600" b="1" dirty="0">
                <a:solidFill>
                  <a:srgbClr val="FF0000"/>
                </a:solidFill>
              </a:rPr>
              <a:t>convenzione</a:t>
            </a:r>
            <a:r>
              <a:rPr lang="it-IT" sz="2600" b="1" dirty="0"/>
              <a:t> </a:t>
            </a:r>
            <a:r>
              <a:rPr lang="it-IT" sz="2600" dirty="0"/>
              <a:t>è un accordo tra nazioni che vogliono obbedire alle </a:t>
            </a:r>
            <a:r>
              <a:rPr lang="it-IT" sz="2600" dirty="0">
                <a:solidFill>
                  <a:srgbClr val="FF0000"/>
                </a:solidFill>
              </a:rPr>
              <a:t>stesse </a:t>
            </a:r>
            <a:r>
              <a:rPr lang="it-IT" sz="2600" b="1" dirty="0">
                <a:solidFill>
                  <a:srgbClr val="FF0000"/>
                </a:solidFill>
              </a:rPr>
              <a:t>leggi</a:t>
            </a:r>
            <a:r>
              <a:rPr lang="it-IT" sz="2600" dirty="0"/>
              <a:t>. Il </a:t>
            </a:r>
            <a:r>
              <a:rPr lang="it-IT" sz="2600" b="1" dirty="0">
                <a:solidFill>
                  <a:srgbClr val="FF0000"/>
                </a:solidFill>
              </a:rPr>
              <a:t>20 novembre 1989 </a:t>
            </a:r>
            <a:r>
              <a:rPr lang="it-IT" sz="2600" dirty="0"/>
              <a:t>a New York l’Assemblea delle </a:t>
            </a:r>
            <a:r>
              <a:rPr lang="it-IT" sz="2600" b="1" dirty="0">
                <a:solidFill>
                  <a:srgbClr val="FF0000"/>
                </a:solidFill>
              </a:rPr>
              <a:t>Nazioni Unite </a:t>
            </a:r>
            <a:r>
              <a:rPr lang="it-IT" sz="2600" dirty="0"/>
              <a:t>adottava la </a:t>
            </a:r>
            <a:r>
              <a:rPr lang="it-IT" sz="2600" b="1" dirty="0">
                <a:solidFill>
                  <a:srgbClr val="FF0000"/>
                </a:solidFill>
              </a:rPr>
              <a:t>Convenzione sui diritti del </a:t>
            </a:r>
            <a:r>
              <a:rPr lang="it-IT" sz="2600" b="1" dirty="0" smtClean="0">
                <a:solidFill>
                  <a:srgbClr val="FF0000"/>
                </a:solidFill>
              </a:rPr>
              <a:t>fanciullo.</a:t>
            </a:r>
            <a:endParaRPr lang="it-IT" u="sng" dirty="0">
              <a:solidFill>
                <a:srgbClr val="C00000"/>
              </a:solidFill>
            </a:endParaRPr>
          </a:p>
        </p:txBody>
      </p:sp>
      <p:pic>
        <p:nvPicPr>
          <p:cNvPr id="4" name="Picture 4" descr="http://www.apprendimentocooperativo.it/img/dirit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3357562"/>
            <a:ext cx="3347864" cy="350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89756" y="3429000"/>
            <a:ext cx="56166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Attualmente, </a:t>
            </a:r>
            <a:r>
              <a:rPr lang="it-IT" sz="2400" b="1" dirty="0">
                <a:solidFill>
                  <a:srgbClr val="FF0000"/>
                </a:solidFill>
              </a:rPr>
              <a:t>193 Stati </a:t>
            </a:r>
            <a:r>
              <a:rPr lang="it-IT" sz="2400" dirty="0"/>
              <a:t>hanno ratificato la Convenzione. L’Italia ha ratificato la Convenzione il 27 maggio 1991 con la legge n. 176. </a:t>
            </a:r>
          </a:p>
          <a:p>
            <a:r>
              <a:rPr lang="it-IT" sz="2400" dirty="0"/>
              <a:t>Ciò significa che il nostro governo deve assicurarsi che ogni bambino abbia tutti i diritti elencati nella Convenzione. </a:t>
            </a:r>
          </a:p>
        </p:txBody>
      </p:sp>
    </p:spTree>
    <p:extLst>
      <p:ext uri="{BB962C8B-B14F-4D97-AF65-F5344CB8AC3E}">
        <p14:creationId xmlns:p14="http://schemas.microsoft.com/office/powerpoint/2010/main" val="57497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229600" cy="807368"/>
          </a:xfrm>
        </p:spPr>
        <p:txBody>
          <a:bodyPr>
            <a:normAutofit/>
          </a:bodyPr>
          <a:lstStyle/>
          <a:p>
            <a:r>
              <a:rPr lang="it-IT" sz="4400" dirty="0" smtClean="0"/>
              <a:t>I diritti dell’infanzia</a:t>
            </a:r>
            <a:endParaRPr lang="it-IT" sz="4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24454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600" dirty="0">
                <a:latin typeface="Calibri" panose="020F0502020204030204" pitchFamily="34" charset="0"/>
              </a:rPr>
              <a:t>Ciascun articolo della Convenzione spiega uno dei tuoi diritti. </a:t>
            </a:r>
            <a:endParaRPr lang="it-IT" sz="2600" dirty="0" smtClean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it-IT" sz="2600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Hai il diritto di sapere quali sono i tuoi diritti e anche gli adulti devono conoscerli.</a:t>
            </a:r>
            <a:endParaRPr lang="it-IT" sz="2600" dirty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it-IT" sz="2600" b="1" dirty="0">
                <a:solidFill>
                  <a:srgbClr val="FF0000"/>
                </a:solidFill>
                <a:latin typeface="Calibri" panose="020F0502020204030204" pitchFamily="34" charset="0"/>
              </a:rPr>
              <a:t>Art. 42 </a:t>
            </a:r>
            <a:r>
              <a:rPr lang="it-IT" sz="2600" dirty="0">
                <a:latin typeface="Calibri" panose="020F0502020204030204" pitchFamily="34" charset="0"/>
              </a:rPr>
              <a:t>Tutti gli adulti e tutte le bambine e i bambini devono sapere che esiste questa Convenzione</a:t>
            </a:r>
            <a:r>
              <a:rPr lang="it-IT" sz="2600" dirty="0" smtClean="0">
                <a:latin typeface="Calibri" panose="020F0502020204030204" pitchFamily="34" charset="0"/>
              </a:rPr>
              <a:t>.</a:t>
            </a:r>
            <a:endParaRPr lang="it-IT" sz="2600" dirty="0">
              <a:latin typeface="Calibri" panose="020F0502020204030204" pitchFamily="34" charset="0"/>
            </a:endParaRPr>
          </a:p>
        </p:txBody>
      </p:sp>
      <p:pic>
        <p:nvPicPr>
          <p:cNvPr id="4" name="Picture 6" descr="http://www.comune.vigevano.pv.it/contenuti/cultura/news/notizie-passate/attivita-e-corsi-in-biblioteca-ragazzi/bimbi-che-giocano.jpg/image_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4005064"/>
            <a:ext cx="5707085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30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" y="548680"/>
            <a:ext cx="9143999" cy="990600"/>
          </a:xfrm>
        </p:spPr>
        <p:txBody>
          <a:bodyPr>
            <a:normAutofit/>
          </a:bodyPr>
          <a:lstStyle/>
          <a:p>
            <a:r>
              <a:rPr lang="it-IT" sz="4400" dirty="0"/>
              <a:t>I diritti dell’infanzia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98" y="1700808"/>
            <a:ext cx="9143999" cy="237113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800" i="1" dirty="0">
                <a:latin typeface="Calibri" panose="020F0502020204030204" pitchFamily="34" charset="0"/>
              </a:rPr>
              <a:t>Ed ecco il secondo articolo…anzi il primo!!</a:t>
            </a:r>
            <a:endParaRPr lang="it-IT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it-IT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Art. 1 </a:t>
            </a:r>
            <a:r>
              <a:rPr lang="it-IT" sz="2800" dirty="0">
                <a:latin typeface="Calibri" panose="020F0502020204030204" pitchFamily="34" charset="0"/>
              </a:rPr>
              <a:t>Chi ha meno di 18 anni ha tutti i diritti elencati nella Convenzione.</a:t>
            </a:r>
          </a:p>
          <a:p>
            <a:pPr marL="0" indent="0" algn="just">
              <a:buNone/>
            </a:pPr>
            <a:r>
              <a:rPr lang="it-IT" sz="2800" dirty="0">
                <a:latin typeface="Calibri" panose="020F0502020204030204" pitchFamily="34" charset="0"/>
              </a:rPr>
              <a:t>Quindi quando diciamo bambini intendiamo tutti i minori di 18 anni</a:t>
            </a:r>
            <a:r>
              <a:rPr lang="it-IT" sz="2800" dirty="0" smtClean="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4" name="Picture 2" descr="http://www.glutenfreetravelandliving.it/wp-content/uploads/2014/10/tuttolanno-i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4071942"/>
            <a:ext cx="8730461" cy="251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95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229600" cy="990600"/>
          </a:xfrm>
        </p:spPr>
        <p:txBody>
          <a:bodyPr>
            <a:normAutofit/>
          </a:bodyPr>
          <a:lstStyle/>
          <a:p>
            <a:r>
              <a:rPr lang="it-IT" sz="4400" dirty="0"/>
              <a:t>I diritti dell’infanzia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852" y="2232248"/>
            <a:ext cx="4565104" cy="38610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3200" dirty="0">
                <a:latin typeface="Calibri" panose="020F0502020204030204" pitchFamily="34" charset="0"/>
              </a:rPr>
              <a:t>Conoscere e rispettare tali diritti è così importante che il </a:t>
            </a:r>
            <a:r>
              <a:rPr lang="it-IT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20 novembre</a:t>
            </a:r>
            <a:r>
              <a:rPr lang="it-IT" sz="3200" dirty="0">
                <a:latin typeface="Calibri" panose="020F0502020204030204" pitchFamily="34" charset="0"/>
              </a:rPr>
              <a:t>, data della nascita della Convenzione, è la </a:t>
            </a:r>
            <a:r>
              <a:rPr lang="it-IT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Giornata mondiale </a:t>
            </a:r>
            <a:r>
              <a:rPr lang="it-IT" sz="3200" dirty="0">
                <a:latin typeface="Calibri" panose="020F0502020204030204" pitchFamily="34" charset="0"/>
              </a:rPr>
              <a:t>per ricordare a tutti i diritti dei bambini e dei ragazzi</a:t>
            </a:r>
            <a:r>
              <a:rPr lang="it-IT" sz="3200" dirty="0" smtClean="0">
                <a:latin typeface="Calibri" panose="020F0502020204030204" pitchFamily="34" charset="0"/>
              </a:rPr>
              <a:t>!</a:t>
            </a:r>
            <a:endParaRPr lang="it-IT" sz="3200" dirty="0"/>
          </a:p>
        </p:txBody>
      </p:sp>
      <p:pic>
        <p:nvPicPr>
          <p:cNvPr id="4" name="Picture 4" descr="https://i2.wp.com/oivcamcomca.blog.tiscali.it/files/2012/11/20-nov-diritti-bimb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1784" y="2276872"/>
            <a:ext cx="4471392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19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990600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it-IT" sz="3600" b="1" dirty="0" smtClean="0"/>
              <a:t/>
            </a:r>
            <a:br>
              <a:rPr lang="it-IT" sz="3600" b="1" dirty="0" smtClean="0"/>
            </a:br>
            <a:r>
              <a:rPr lang="it-IT" sz="4400" b="1" dirty="0" smtClean="0">
                <a:latin typeface="Calibri" panose="020F0502020204030204" pitchFamily="34" charset="0"/>
              </a:rPr>
              <a:t>Dibattito </a:t>
            </a:r>
            <a:r>
              <a:rPr lang="it-IT" sz="4400" b="1" dirty="0">
                <a:latin typeface="Calibri" panose="020F0502020204030204" pitchFamily="34" charset="0"/>
              </a:rPr>
              <a:t/>
            </a:r>
            <a:br>
              <a:rPr lang="it-IT" sz="4400" b="1" dirty="0">
                <a:latin typeface="Calibri" panose="020F0502020204030204" pitchFamily="34" charset="0"/>
              </a:rPr>
            </a:br>
            <a:r>
              <a:rPr lang="it-IT" sz="4400" b="1" dirty="0">
                <a:latin typeface="Calibri" panose="020F0502020204030204" pitchFamily="34" charset="0"/>
              </a:rPr>
              <a:t>dopo la visione del </a:t>
            </a:r>
            <a:r>
              <a:rPr lang="it-IT" sz="4400" b="1" dirty="0" smtClean="0">
                <a:latin typeface="Calibri" panose="020F0502020204030204" pitchFamily="34" charset="0"/>
              </a:rPr>
              <a:t>film «</a:t>
            </a:r>
            <a:r>
              <a:rPr lang="it-IT" sz="4400" b="1" dirty="0" err="1" smtClean="0">
                <a:latin typeface="Calibri" panose="020F0502020204030204" pitchFamily="34" charset="0"/>
              </a:rPr>
              <a:t>Iqbal</a:t>
            </a:r>
            <a:r>
              <a:rPr lang="it-IT" sz="4400" b="1" dirty="0" smtClean="0">
                <a:latin typeface="Calibri" panose="020F0502020204030204" pitchFamily="34" charset="0"/>
              </a:rPr>
              <a:t>»</a:t>
            </a:r>
            <a:r>
              <a:rPr lang="it-IT" sz="4400" b="1" dirty="0">
                <a:latin typeface="Calibri" panose="020F0502020204030204" pitchFamily="34" charset="0"/>
              </a:rPr>
              <a:t/>
            </a:r>
            <a:br>
              <a:rPr lang="it-IT" sz="4400" b="1" dirty="0">
                <a:latin typeface="Calibri" panose="020F0502020204030204" pitchFamily="34" charset="0"/>
              </a:rPr>
            </a:br>
            <a:endParaRPr lang="it-IT" sz="4400" dirty="0">
              <a:latin typeface="Calibri" panose="020F050202020403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628800"/>
            <a:ext cx="8892480" cy="5040560"/>
          </a:xfrm>
        </p:spPr>
        <p:txBody>
          <a:bodyPr/>
          <a:lstStyle/>
          <a:p>
            <a:pPr marL="0" indent="0" algn="ctr">
              <a:buNone/>
            </a:pPr>
            <a:endParaRPr lang="it-IT" b="1" dirty="0"/>
          </a:p>
        </p:txBody>
      </p:sp>
      <p:pic>
        <p:nvPicPr>
          <p:cNvPr id="1026" name="Picture 2" descr="F:\foto continuità\WP_20160125_0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56895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87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aro">
  <a:themeElements>
    <a:clrScheme name="Chiar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ar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828</TotalTime>
  <Words>437</Words>
  <Application>Microsoft Office PowerPoint</Application>
  <PresentationFormat>Presentazione su schermo (4:3)</PresentationFormat>
  <Paragraphs>54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0" baseType="lpstr">
      <vt:lpstr>Chiaro</vt:lpstr>
      <vt:lpstr>ISTITUTO COMPRENSIVO «G. ARCOLEO»</vt:lpstr>
      <vt:lpstr>  Il diritto di essere bambini  </vt:lpstr>
      <vt:lpstr>Storia di Iqbal</vt:lpstr>
      <vt:lpstr>Conversazioni guidate sui diritti</vt:lpstr>
      <vt:lpstr>Convenzione Internazionale dei diritti dell’infanzia e dell’adolescenza</vt:lpstr>
      <vt:lpstr>I diritti dell’infanzia</vt:lpstr>
      <vt:lpstr>I diritti dell’infanzia</vt:lpstr>
      <vt:lpstr>I diritti dell’infanzia</vt:lpstr>
      <vt:lpstr> Dibattito  dopo la visione del film «Iqbal» </vt:lpstr>
      <vt:lpstr> Dibattito dopo la visione del film «Iqbal» </vt:lpstr>
      <vt:lpstr> Ancora dibattito…  </vt:lpstr>
      <vt:lpstr> Lettura di fiabe  </vt:lpstr>
      <vt:lpstr> Realizzazione di cartelloni </vt:lpstr>
      <vt:lpstr> Realizzazione di cartelloni </vt:lpstr>
      <vt:lpstr> Realizzazione di cartelloni </vt:lpstr>
      <vt:lpstr>I ragazzi della I° A «a favore di obiettivo» durante la 2° fase di lavoro</vt:lpstr>
      <vt:lpstr>Insieme  si cresce…</vt:lpstr>
      <vt:lpstr>Lavoro di gruppo </vt:lpstr>
      <vt:lpstr>Presentazione standard di PowerPoint</vt:lpstr>
      <vt:lpstr>Presentazione standard di PowerPoint</vt:lpstr>
      <vt:lpstr>Contenti di «esprimerci»</vt:lpstr>
      <vt:lpstr>Ultima fase di lavoro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CONTINUITA SCUOLS PRIMRIA DIRITTI DEI BAMBINI</dc:title>
  <dc:creator>lucilla lo presti</dc:creator>
  <cp:lastModifiedBy>admin</cp:lastModifiedBy>
  <cp:revision>97</cp:revision>
  <dcterms:created xsi:type="dcterms:W3CDTF">2016-01-08T15:53:42Z</dcterms:created>
  <dcterms:modified xsi:type="dcterms:W3CDTF">2016-05-12T14:37:21Z</dcterms:modified>
</cp:coreProperties>
</file>